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58" r:id="rId6"/>
    <p:sldId id="265" r:id="rId7"/>
    <p:sldId id="261" r:id="rId8"/>
    <p:sldId id="264" r:id="rId9"/>
    <p:sldId id="262" r:id="rId10"/>
    <p:sldId id="263" r:id="rId11"/>
    <p:sldId id="266" r:id="rId12"/>
  </p:sldIdLst>
  <p:sldSz cx="14630400" cy="8229600"/>
  <p:notesSz cx="8229600" cy="14630400"/>
  <p:embeddedFontLst>
    <p:embeddedFont>
      <p:font typeface="Inter Light" panose="020B0604020202020204" charset="0"/>
      <p:regular r:id="rId14"/>
    </p:embeddedFont>
    <p:embeddedFont>
      <p:font typeface="Montserrat Light" panose="00000400000000000000" pitchFamily="2" charset="0"/>
      <p:regular r:id="rId15"/>
    </p:embeddedFont>
    <p:embeddedFont>
      <p:font typeface="Montserrat Medium" panose="00000600000000000000" pitchFamily="2" charset="0"/>
      <p:regular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56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BAMMOS_P_Cloud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Présenté par Charles-Henri Moser et Mathieu Bamert – CID 3B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7B5402-91BB-DBCD-08A7-5B0F57C05666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85312"/>
            <a:ext cx="5248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Problèmes Rencontrés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296235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1190627"/>
            <a:ext cx="272177" cy="2721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3087173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50831" y="1666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Déploiement Initial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650831" y="2157295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Difficultés avec le projet "Passion Lecture" (frontend/backend séparés), passage au projet UNESCO.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6280190" y="3480556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3374947"/>
            <a:ext cx="272177" cy="27217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5271494"/>
            <a:ext cx="272177" cy="2721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650831" y="3851197"/>
            <a:ext cx="4122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 Base de Données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650831" y="4341616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Oubli du VNet pour la base de données centralisée, résolu avec l'aide d'Alban.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05DD99-AE3C-86CD-642E-7372FB74DA1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1810E12C-E672-DBD1-877D-6CB7CB2F4190}"/>
              </a:ext>
            </a:extLst>
          </p:cNvPr>
          <p:cNvSpPr/>
          <p:nvPr/>
        </p:nvSpPr>
        <p:spPr>
          <a:xfrm>
            <a:off x="6280190" y="5645483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25D362C-E4D1-F10D-3839-485D5CBAC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5539874"/>
            <a:ext cx="272177" cy="272177"/>
          </a:xfrm>
          <a:prstGeom prst="rect">
            <a:avLst/>
          </a:prstGeom>
        </p:spPr>
      </p:pic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F8481C38-9E79-CF97-51CA-84120A5B3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7436421"/>
            <a:ext cx="272177" cy="272177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7B59B40E-AEFD-F468-D84B-6E2410D15D67}"/>
              </a:ext>
            </a:extLst>
          </p:cNvPr>
          <p:cNvSpPr/>
          <p:nvPr/>
        </p:nvSpPr>
        <p:spPr>
          <a:xfrm>
            <a:off x="6650831" y="6016124"/>
            <a:ext cx="6664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 Base de Données </a:t>
            </a:r>
            <a:r>
              <a:rPr lang="en-US" sz="2200" dirty="0" err="1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rentrée</a:t>
            </a: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 </a:t>
            </a:r>
            <a:r>
              <a:rPr lang="en-US" sz="2200" dirty="0" err="1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vacances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E210FDAF-DCA4-3A97-83DB-AC7857B4CCD8}"/>
              </a:ext>
            </a:extLst>
          </p:cNvPr>
          <p:cNvSpPr/>
          <p:nvPr/>
        </p:nvSpPr>
        <p:spPr>
          <a:xfrm>
            <a:off x="6650831" y="6506543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connexion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à la base de données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n’est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plus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fonctionnel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à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notre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retour des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vacances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Donc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le site ne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fonctionne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pas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7941" y="2543794"/>
            <a:ext cx="5322013" cy="177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9600" dirty="0">
                <a:solidFill>
                  <a:srgbClr val="74767D"/>
                </a:solidFill>
                <a:latin typeface="Montserrat Medium" pitchFamily="34" charset="0"/>
              </a:rPr>
              <a:t>MERCI</a:t>
            </a:r>
            <a:endParaRPr lang="en-US" sz="8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36831-EA6B-2CE9-0638-4118AC9007DD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9AD0CD2-3005-ABB9-1D2B-1E0087A8CF17}"/>
              </a:ext>
            </a:extLst>
          </p:cNvPr>
          <p:cNvSpPr/>
          <p:nvPr/>
        </p:nvSpPr>
        <p:spPr>
          <a:xfrm>
            <a:off x="7315200" y="3831312"/>
            <a:ext cx="5248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Avez-vous</a:t>
            </a: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des questions?</a:t>
            </a:r>
            <a:endParaRPr lang="en-US" sz="3550" dirty="0"/>
          </a:p>
        </p:txBody>
      </p:sp>
    </p:spTree>
    <p:extLst>
      <p:ext uri="{BB962C8B-B14F-4D97-AF65-F5344CB8AC3E}">
        <p14:creationId xmlns:p14="http://schemas.microsoft.com/office/powerpoint/2010/main" val="115488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6115" y="587693"/>
            <a:ext cx="3977521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Spécifications du Projet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6066115" y="1498402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976" y="1250037"/>
            <a:ext cx="496848" cy="496848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6051351" y="1254192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1" y="1231332"/>
            <a:ext cx="7984569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212" y="1005828"/>
            <a:ext cx="496848" cy="49684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44278" y="1130010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</a:rPr>
              <a:t>1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6239827" y="1668172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239827" y="2026193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Déploiement d'une webapp sur Azure avec base de données commune à la </a:t>
            </a:r>
            <a:r>
              <a:rPr lang="en-US" sz="130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classe</a:t>
            </a: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6051351" y="2893564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1" y="2870704"/>
            <a:ext cx="7984569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212" y="2645199"/>
            <a:ext cx="496848" cy="49684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44278" y="2769382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</a:rPr>
              <a:t>2</a:t>
            </a:r>
            <a:endParaRPr lang="en-US" sz="1550" dirty="0"/>
          </a:p>
        </p:txBody>
      </p:sp>
      <p:sp>
        <p:nvSpPr>
          <p:cNvPr id="20" name="Text 11"/>
          <p:cNvSpPr/>
          <p:nvPr/>
        </p:nvSpPr>
        <p:spPr>
          <a:xfrm>
            <a:off x="6239827" y="3307544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Matériel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6239827" y="3665565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Ordinateur ETML, groupe de ressources Azure, code GitHub initial.</a:t>
            </a:r>
            <a:endParaRPr lang="en-US" sz="1300" dirty="0"/>
          </a:p>
        </p:txBody>
      </p:sp>
      <p:sp>
        <p:nvSpPr>
          <p:cNvPr id="22" name="Shape 13"/>
          <p:cNvSpPr/>
          <p:nvPr/>
        </p:nvSpPr>
        <p:spPr>
          <a:xfrm>
            <a:off x="6051351" y="4532935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1" y="4510075"/>
            <a:ext cx="7984569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212" y="4284571"/>
            <a:ext cx="496848" cy="496848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9944278" y="4408753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</a:rPr>
              <a:t>3</a:t>
            </a:r>
            <a:endParaRPr lang="en-US" sz="1550" dirty="0"/>
          </a:p>
        </p:txBody>
      </p:sp>
      <p:sp>
        <p:nvSpPr>
          <p:cNvPr id="26" name="Text 15"/>
          <p:cNvSpPr/>
          <p:nvPr/>
        </p:nvSpPr>
        <p:spPr>
          <a:xfrm>
            <a:off x="6239827" y="4946916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Prérequis</a:t>
            </a:r>
            <a:endParaRPr lang="en-US" sz="1600" dirty="0"/>
          </a:p>
        </p:txBody>
      </p:sp>
      <p:sp>
        <p:nvSpPr>
          <p:cNvPr id="27" name="Text 16"/>
          <p:cNvSpPr/>
          <p:nvPr/>
        </p:nvSpPr>
        <p:spPr>
          <a:xfrm>
            <a:off x="6239827" y="5304937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Connaissances de Git/GitHub et bases d'Azure.</a:t>
            </a:r>
            <a:endParaRPr lang="en-US" sz="13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143678-5D18-EF91-288B-58706F69E31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9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432" y="3316010"/>
            <a:ext cx="6207443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Méthodologie et Planification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88432" y="4141470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" y="4469249"/>
            <a:ext cx="642354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8432" y="4618077"/>
            <a:ext cx="280689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Définition des Tâches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88432" y="5064323"/>
            <a:ext cx="642354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 début du projet, nous avons défini les tâches essentielles.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18308" y="4141470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08" y="4469249"/>
            <a:ext cx="6423660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8308" y="4618077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Daily Scrum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418308" y="5064323"/>
            <a:ext cx="64236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Objectifs précis définis chaque jour de travail.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88432" y="5755481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" y="6062663"/>
            <a:ext cx="642354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88432" y="623208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Bilan Quotidien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88432" y="6678335"/>
            <a:ext cx="6423541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Fin de séquence : bilan des tâches accomplies et problèmes rencontrés.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418308" y="5755481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08" y="6083260"/>
            <a:ext cx="6423660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18308" y="623208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Collaboration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7418308" y="6678335"/>
            <a:ext cx="64236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Aide mutuelle pour atteindre les objectifs de la séquence.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F59DD4-F22C-CE55-9A3C-8823376A1E3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4703" y="429578"/>
            <a:ext cx="3611523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Répartition des Tâches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2384703" y="120896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Charles-Henri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384703" y="1657112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Déploiement et tests locaux.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384703" y="1960959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Implémentation MSAL (Backend &amp; Frontend).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384703" y="2264807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Intégration logique de token dans Vue.js.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703" y="2689503"/>
            <a:ext cx="4740235" cy="47402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12844" y="120896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Mathieu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12844" y="1657112"/>
            <a:ext cx="4740235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Création et configuration ressources Azure (App Service, Function).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2844" y="2210276"/>
            <a:ext cx="4740235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Gestion connexion réseau (VNet Integration) avec DB centralisée.</a:t>
            </a:r>
            <a:endParaRPr lang="en-US" sz="12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44" y="2884289"/>
            <a:ext cx="4740235" cy="4740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E1C2FB-6460-A3EF-B4FF-502969F49AAE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86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28443" y="2645688"/>
            <a:ext cx="4871204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Authentification avec MSAL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828443" y="3339465"/>
            <a:ext cx="1097351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 bibliothèque d'authentification Microsoft (MSAL) sécurise l'accès aux API web.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443" y="3812143"/>
            <a:ext cx="5486757" cy="6938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01917" y="4679513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Initialisation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2001917" y="5054560"/>
            <a:ext cx="513980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MSAL est initialisé avec l'ID client, l'autorité et l'URI de redirection.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12143"/>
            <a:ext cx="5486757" cy="6938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8674" y="4679513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488674" y="5054560"/>
            <a:ext cx="513980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L'utilisateur se connecte, redirigé vers Microsoft.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443" y="5783104"/>
            <a:ext cx="5486757" cy="6938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01917" y="6650474"/>
            <a:ext cx="240672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Acquisition de Tokens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2001917" y="7025521"/>
            <a:ext cx="513980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Azure AD renvoie un code, échangé contre des tokens (ID + accès).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83104"/>
            <a:ext cx="5486757" cy="69389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8674" y="6650474"/>
            <a:ext cx="240553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Stockage &amp; Utilisation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488674" y="7025521"/>
            <a:ext cx="513980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Tokens stockés et utilisés pour appeler des APIs sécurisées.</a:t>
            </a:r>
            <a:endParaRPr lang="en-US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FF4054-C2E2-3DBF-5266-1E4B1DD243C2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54153" y="47174"/>
            <a:ext cx="41220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Schéma</a:t>
            </a: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 MSAL</a:t>
            </a:r>
            <a:endParaRPr lang="en-US" sz="35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36831-EA6B-2CE9-0638-4118AC9007DD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24BAB1-FFEE-2DFD-EEAE-5FB6AFDB2F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53" y="586223"/>
            <a:ext cx="11915694" cy="757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062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Gestion des Ressources Azure et Coûts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694742"/>
            <a:ext cx="3664744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5" name="Text 2"/>
          <p:cNvSpPr/>
          <p:nvPr/>
        </p:nvSpPr>
        <p:spPr>
          <a:xfrm>
            <a:off x="6514624" y="2929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19594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Chaque ressource marquée avec le tag BAMMOS pour identification rapide.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94742"/>
            <a:ext cx="3664863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8" name="Text 5"/>
          <p:cNvSpPr/>
          <p:nvPr/>
        </p:nvSpPr>
        <p:spPr>
          <a:xfrm>
            <a:off x="10406182" y="2929176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Optimisation des Coûts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7392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Privilège des plans Linux, arrêt des ressources non utilisées.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23880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1" name="Text 8"/>
          <p:cNvSpPr/>
          <p:nvPr/>
        </p:nvSpPr>
        <p:spPr>
          <a:xfrm>
            <a:off x="6514624" y="5558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Plan App Service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4873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Passage du plan F1 (gratuit) au plan Basic (B1) pour l'intégration VNet.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CD69B6-9630-72FA-E2BB-293D3D4E1700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643"/>
            <a:ext cx="113554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Explication des Variables d'Environnement (.ENV)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89" y="9366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Sécurité et portabilité de l'application via la gestion des variables d'environnement. Le fichier .env n'est jamais commité sur GitHub; les valeurs sont entrées dans les paramètres Azure.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A54985-0B22-CD68-913D-B6163BEFAE76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A1BF023-02B0-A932-DADE-A25E5FFC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10" y="2340161"/>
            <a:ext cx="6906589" cy="551574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339FF82-B93B-F117-E204-264BB441F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484" y="1991609"/>
            <a:ext cx="6735115" cy="593490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672974-28E0-9FF6-FB97-09D4418ED822}"/>
              </a:ext>
            </a:extLst>
          </p:cNvPr>
          <p:cNvSpPr txBox="1"/>
          <p:nvPr/>
        </p:nvSpPr>
        <p:spPr>
          <a:xfrm>
            <a:off x="2917860" y="2000306"/>
            <a:ext cx="132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Partie Azure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09734B5-5134-2416-CCA7-A0E25F185398}"/>
              </a:ext>
            </a:extLst>
          </p:cNvPr>
          <p:cNvSpPr txBox="1"/>
          <p:nvPr/>
        </p:nvSpPr>
        <p:spPr>
          <a:xfrm>
            <a:off x="10094584" y="1617410"/>
            <a:ext cx="166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Partie .</a:t>
            </a:r>
            <a:r>
              <a:rPr lang="fr-CH" dirty="0" err="1"/>
              <a:t>env</a:t>
            </a:r>
            <a:r>
              <a:rPr lang="fr-CH" dirty="0"/>
              <a:t> local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8169"/>
            <a:ext cx="5267206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Connaissances Acquises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47474" y="1549241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4" name="Text 2"/>
          <p:cNvSpPr/>
          <p:nvPr/>
        </p:nvSpPr>
        <p:spPr>
          <a:xfrm>
            <a:off x="1441490" y="1622584"/>
            <a:ext cx="349079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Cycle de Vie d'Application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441490" y="2084308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Maîtrise du déploiement local à Azure App Service.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7474" y="2853095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7" name="Text 5"/>
          <p:cNvSpPr/>
          <p:nvPr/>
        </p:nvSpPr>
        <p:spPr>
          <a:xfrm>
            <a:off x="1441490" y="2926437"/>
            <a:ext cx="305812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Authentification MSAL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41490" y="3388162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Compréhension et mise en œuvre pratique.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7474" y="4156948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0" name="Text 8"/>
          <p:cNvSpPr/>
          <p:nvPr/>
        </p:nvSpPr>
        <p:spPr>
          <a:xfrm>
            <a:off x="1441490" y="4230291"/>
            <a:ext cx="366081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Variables d'Environnement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441490" y="4692015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Utilisation pour protéger les données sensibles.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7474" y="5460802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3" name="Text 11"/>
          <p:cNvSpPr/>
          <p:nvPr/>
        </p:nvSpPr>
        <p:spPr>
          <a:xfrm>
            <a:off x="1441490" y="5534144"/>
            <a:ext cx="317444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Réseaux Virtuels (VNet)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441490" y="5995868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Configuration pour sécuriser les flux de données.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7474" y="6764655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6" name="Text 14"/>
          <p:cNvSpPr/>
          <p:nvPr/>
        </p:nvSpPr>
        <p:spPr>
          <a:xfrm>
            <a:off x="1441490" y="6837998"/>
            <a:ext cx="2992398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Méthodologies Scrum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441490" y="7299722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Utilisation pour le suivi des objectifs.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E99FE9-9F28-F057-6DCE-6441D377A201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475</Words>
  <Application>Microsoft Office PowerPoint</Application>
  <PresentationFormat>Personnalisé</PresentationFormat>
  <Paragraphs>86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Montserrat Medium</vt:lpstr>
      <vt:lpstr>Arial</vt:lpstr>
      <vt:lpstr>Inter Light</vt:lpstr>
      <vt:lpstr>Montserrat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Charles-Henri Moser</cp:lastModifiedBy>
  <cp:revision>12</cp:revision>
  <dcterms:created xsi:type="dcterms:W3CDTF">2026-01-07T12:26:08Z</dcterms:created>
  <dcterms:modified xsi:type="dcterms:W3CDTF">2026-01-07T13:50:33Z</dcterms:modified>
</cp:coreProperties>
</file>